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76" r:id="rId6"/>
    <p:sldMasterId id="2147483663" r:id="rId7"/>
  </p:sldMasterIdLst>
  <p:notesMasterIdLst>
    <p:notesMasterId r:id="rId39"/>
  </p:notesMasterIdLst>
  <p:handoutMasterIdLst>
    <p:handoutMasterId r:id="rId40"/>
  </p:handoutMasterIdLst>
  <p:sldIdLst>
    <p:sldId id="276" r:id="rId8"/>
    <p:sldId id="279" r:id="rId9"/>
    <p:sldId id="328" r:id="rId10"/>
    <p:sldId id="329" r:id="rId11"/>
    <p:sldId id="330" r:id="rId12"/>
    <p:sldId id="272" r:id="rId13"/>
    <p:sldId id="278" r:id="rId14"/>
    <p:sldId id="257" r:id="rId15"/>
    <p:sldId id="301" r:id="rId16"/>
    <p:sldId id="285" r:id="rId17"/>
    <p:sldId id="302" r:id="rId18"/>
    <p:sldId id="273" r:id="rId19"/>
    <p:sldId id="270" r:id="rId20"/>
    <p:sldId id="265" r:id="rId21"/>
    <p:sldId id="308" r:id="rId22"/>
    <p:sldId id="309" r:id="rId23"/>
    <p:sldId id="274" r:id="rId24"/>
    <p:sldId id="310" r:id="rId25"/>
    <p:sldId id="288" r:id="rId26"/>
    <p:sldId id="304" r:id="rId27"/>
    <p:sldId id="286" r:id="rId28"/>
    <p:sldId id="321" r:id="rId29"/>
    <p:sldId id="331" r:id="rId30"/>
    <p:sldId id="287" r:id="rId31"/>
    <p:sldId id="324" r:id="rId32"/>
    <p:sldId id="291" r:id="rId33"/>
    <p:sldId id="323" r:id="rId34"/>
    <p:sldId id="327" r:id="rId35"/>
    <p:sldId id="325" r:id="rId36"/>
    <p:sldId id="311" r:id="rId37"/>
    <p:sldId id="260" r:id="rId3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AB0787-77E9-6E23-E562-1B063CFAB1BE}" v="9" dt="2020-03-13T06:01:10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5" autoAdjust="0"/>
    <p:restoredTop sz="96335"/>
  </p:normalViewPr>
  <p:slideViewPr>
    <p:cSldViewPr snapToGrid="0">
      <p:cViewPr varScale="1">
        <p:scale>
          <a:sx n="83" d="100"/>
          <a:sy n="83" d="100"/>
        </p:scale>
        <p:origin x="756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2964" y="66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3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4/21/2022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4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07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0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237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28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34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020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7723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828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48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027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443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1543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504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173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19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736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761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31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41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53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9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45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6526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73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12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97808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ith Custom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title here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DATE OR VENUE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Please add subtitle here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5334000" y="0"/>
            <a:ext cx="3810000" cy="514350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en-US" dirty="0"/>
              <a:t>Please add cover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5073801" y="0"/>
            <a:ext cx="530352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0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4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nv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7877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779959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686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image" Target="../media/image5.emf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31466" y="1412416"/>
            <a:ext cx="4315968" cy="14219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add title here</a:t>
            </a:r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2"/>
          </p:nvPr>
        </p:nvSpPr>
        <p:spPr>
          <a:xfrm>
            <a:off x="625596" y="3843769"/>
            <a:ext cx="1945326" cy="399456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182880" tIns="91440" rIns="182880" bIns="0" rtlCol="0" anchor="ctr" anchorCtr="0"/>
          <a:lstStyle>
            <a:lvl1pPr algn="l">
              <a:defRPr sz="1200" b="1" cap="all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30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0" r:id="rId2"/>
    <p:sldLayoutId id="2147483696" r:id="rId3"/>
    <p:sldLayoutId id="2147483698" r:id="rId4"/>
    <p:sldLayoutId id="2147483699" r:id="rId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48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None/>
        <a:defRPr sz="1600" b="1" kern="1200" baseline="0">
          <a:solidFill>
            <a:schemeClr val="bg1"/>
          </a:solidFill>
          <a:latin typeface="+mn-lt"/>
          <a:ea typeface="+mn-ea"/>
          <a:cs typeface="+mn-cs"/>
        </a:defRPr>
      </a:lvl1pPr>
      <a:lvl2pPr marL="3429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14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1466" y="1382789"/>
            <a:ext cx="4315968" cy="1421928"/>
          </a:xfrm>
        </p:spPr>
        <p:txBody>
          <a:bodyPr/>
          <a:lstStyle/>
          <a:p>
            <a:r>
              <a:rPr lang="en-US" dirty="0"/>
              <a:t>WEBPACK</a:t>
            </a:r>
            <a:br>
              <a:rPr lang="en-US" dirty="0"/>
            </a:br>
            <a:r>
              <a:rPr lang="en-US" dirty="0"/>
              <a:t>version 4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6</a:t>
            </a:r>
            <a:r>
              <a:rPr lang="en-US" baseline="30000" dirty="0"/>
              <a:t>th</a:t>
            </a:r>
            <a:r>
              <a:rPr lang="en-US" dirty="0"/>
              <a:t> August, 2019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4E28D2E4-6218-6F48-B0D5-49F738B182B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2963" r="1296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36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</a:t>
            </a:r>
          </a:p>
        </p:txBody>
      </p:sp>
    </p:spTree>
    <p:extLst>
      <p:ext uri="{BB962C8B-B14F-4D97-AF65-F5344CB8AC3E}">
        <p14:creationId xmlns:p14="http://schemas.microsoft.com/office/powerpoint/2010/main" val="227182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6"/>
          </p:nvPr>
        </p:nvSpPr>
        <p:spPr>
          <a:xfrm>
            <a:off x="2267712" y="1119981"/>
            <a:ext cx="2304288" cy="2903538"/>
          </a:xfrm>
        </p:spPr>
        <p:txBody>
          <a:bodyPr/>
          <a:lstStyle/>
          <a:p>
            <a:r>
              <a:rPr lang="en-US" dirty="0"/>
              <a:t>slower build</a:t>
            </a:r>
            <a:endParaRPr lang="ru-RU" dirty="0"/>
          </a:p>
          <a:p>
            <a:r>
              <a:rPr lang="en-US" dirty="0"/>
              <a:t>lesser size</a:t>
            </a:r>
          </a:p>
          <a:p>
            <a:r>
              <a:rPr lang="en-US" dirty="0"/>
              <a:t>more optimization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2267712" y="663319"/>
            <a:ext cx="2304288" cy="438912"/>
          </a:xfrm>
        </p:spPr>
        <p:txBody>
          <a:bodyPr/>
          <a:lstStyle/>
          <a:p>
            <a:r>
              <a:rPr lang="en-US" dirty="0"/>
              <a:t>Production mode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572000" y="663319"/>
            <a:ext cx="2304288" cy="438912"/>
          </a:xfrm>
        </p:spPr>
        <p:txBody>
          <a:bodyPr/>
          <a:lstStyle/>
          <a:p>
            <a:r>
              <a:rPr lang="en-US" dirty="0"/>
              <a:t>development 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D3D4B-614D-8845-BDC7-BFBDEFC5BE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7"/>
          </p:nvPr>
        </p:nvSpPr>
        <p:spPr>
          <a:xfrm>
            <a:off x="4572000" y="1119981"/>
            <a:ext cx="2304288" cy="2903538"/>
          </a:xfrm>
        </p:spPr>
        <p:txBody>
          <a:bodyPr/>
          <a:lstStyle/>
          <a:p>
            <a:r>
              <a:rPr lang="en-US" dirty="0"/>
              <a:t>faster build</a:t>
            </a:r>
            <a:endParaRPr lang="ru-RU" dirty="0"/>
          </a:p>
          <a:p>
            <a:r>
              <a:rPr lang="en-US" dirty="0"/>
              <a:t>bigger size</a:t>
            </a:r>
          </a:p>
          <a:p>
            <a:r>
              <a:rPr lang="en-US" dirty="0"/>
              <a:t>less optimization</a:t>
            </a:r>
          </a:p>
        </p:txBody>
      </p:sp>
    </p:spTree>
    <p:extLst>
      <p:ext uri="{BB962C8B-B14F-4D97-AF65-F5344CB8AC3E}">
        <p14:creationId xmlns:p14="http://schemas.microsoft.com/office/powerpoint/2010/main" val="4074218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POINTS</a:t>
            </a:r>
          </a:p>
        </p:txBody>
      </p:sp>
    </p:spTree>
    <p:extLst>
      <p:ext uri="{BB962C8B-B14F-4D97-AF65-F5344CB8AC3E}">
        <p14:creationId xmlns:p14="http://schemas.microsoft.com/office/powerpoint/2010/main" val="3773324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Entry Points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8B6055-177F-F544-AB12-2B0B5EA39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2" y="1804735"/>
            <a:ext cx="8970936" cy="153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5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3A3944B-FBB4-8B47-BCF9-C0A398A275F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05131" y="1777926"/>
            <a:ext cx="4870855" cy="1664208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5594" y="1298007"/>
            <a:ext cx="4749928" cy="393422"/>
          </a:xfrm>
        </p:spPr>
        <p:txBody>
          <a:bodyPr/>
          <a:lstStyle/>
          <a:p>
            <a:r>
              <a:rPr lang="en-US" dirty="0"/>
              <a:t>entry — Array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8" name="Picture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DBDE49-A4FA-0541-9361-E38CC46B68B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1" r="218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312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D407855-9999-714C-85E6-187945F67875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327089" y="893739"/>
            <a:ext cx="4573911" cy="203948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27089" y="382133"/>
            <a:ext cx="4573910" cy="342901"/>
          </a:xfrm>
        </p:spPr>
        <p:txBody>
          <a:bodyPr/>
          <a:lstStyle/>
          <a:p>
            <a:r>
              <a:rPr lang="en-US" dirty="0"/>
              <a:t>entry — object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2C78F785-5112-4B40-8934-EF1EBF65D57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CD599E29-8653-1E40-BF7F-92BD06419438}"/>
              </a:ext>
            </a:extLst>
          </p:cNvPr>
          <p:cNvSpPr txBox="1">
            <a:spLocks/>
          </p:cNvSpPr>
          <p:nvPr/>
        </p:nvSpPr>
        <p:spPr>
          <a:xfrm>
            <a:off x="327089" y="3101930"/>
            <a:ext cx="3986212" cy="342900"/>
          </a:xfrm>
          <a:prstGeom prst="rect">
            <a:avLst/>
          </a:prstGeom>
        </p:spPr>
        <p:txBody>
          <a:bodyPr vert="horz" wrap="none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88"/>
              </a:spcBef>
              <a:spcAft>
                <a:spcPts val="300"/>
              </a:spcAft>
              <a:buFont typeface="Arial" panose="020B0604020202020204" pitchFamily="34" charset="0"/>
              <a:buNone/>
              <a:defRPr sz="900" b="1" i="1" kern="1200" cap="none" spc="1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Usage:</a:t>
            </a:r>
          </a:p>
        </p:txBody>
      </p:sp>
      <p:pic>
        <p:nvPicPr>
          <p:cNvPr id="26" name="Picture 2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DE8F5AA9-3FF3-F34F-B0DD-E013A852A91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9" y="3444830"/>
            <a:ext cx="4651997" cy="102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81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5CE1084-A701-BA4A-9C00-9D7B0387377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290834" y="1778923"/>
            <a:ext cx="4602940" cy="2139886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90834" y="1224691"/>
            <a:ext cx="3986212" cy="342900"/>
          </a:xfrm>
        </p:spPr>
        <p:txBody>
          <a:bodyPr/>
          <a:lstStyle/>
          <a:p>
            <a:r>
              <a:rPr lang="en-US" dirty="0"/>
              <a:t>entry — combination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EC5A070-E99C-6143-B73A-CC95BE86F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8" name="Picture Placeholder 17" descr="A picture containing indoor, toy, floor, table&#10;&#10;Description automatically generated">
            <a:extLst>
              <a:ext uri="{FF2B5EF4-FFF2-40B4-BE49-F238E27FC236}">
                <a16:creationId xmlns:a16="http://schemas.microsoft.com/office/drawing/2014/main" id="{60DBE9F5-03AF-024E-BDD0-32EC806FA5A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7" r="12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6889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52251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Content Placeholder 1">
            <a:extLst>
              <a:ext uri="{FF2B5EF4-FFF2-40B4-BE49-F238E27FC236}">
                <a16:creationId xmlns:a16="http://schemas.microsoft.com/office/drawing/2014/main" id="{4AE5561D-08F4-0640-835C-0DAAAA265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14" y="1473328"/>
            <a:ext cx="8752372" cy="219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8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</p:spTree>
    <p:extLst>
      <p:ext uri="{BB962C8B-B14F-4D97-AF65-F5344CB8AC3E}">
        <p14:creationId xmlns:p14="http://schemas.microsoft.com/office/powerpoint/2010/main" val="586450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4D37379F-4E8D-2F49-92DF-FFB9CBD5995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3850" r="2385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63196" y="986917"/>
            <a:ext cx="356616" cy="360182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716980" y="986917"/>
            <a:ext cx="3632428" cy="360182"/>
          </a:xfrm>
        </p:spPr>
        <p:txBody>
          <a:bodyPr/>
          <a:lstStyle/>
          <a:p>
            <a:r>
              <a:rPr lang="en-US" dirty="0"/>
              <a:t>Why &amp; overview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360364" y="2756391"/>
            <a:ext cx="356616" cy="360182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363196" y="1338147"/>
            <a:ext cx="356616" cy="360182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367536" y="1694763"/>
            <a:ext cx="356616" cy="360182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7"/>
          </p:nvPr>
        </p:nvSpPr>
        <p:spPr>
          <a:xfrm>
            <a:off x="360364" y="2043775"/>
            <a:ext cx="356616" cy="360182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351776" y="2409825"/>
            <a:ext cx="356616" cy="360182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9"/>
          </p:nvPr>
        </p:nvSpPr>
        <p:spPr>
          <a:xfrm>
            <a:off x="716980" y="1338147"/>
            <a:ext cx="3632428" cy="360182"/>
          </a:xfrm>
        </p:spPr>
        <p:txBody>
          <a:bodyPr/>
          <a:lstStyle/>
          <a:p>
            <a:r>
              <a:rPr lang="en-US" dirty="0"/>
              <a:t>Mode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716980" y="1694763"/>
            <a:ext cx="3632428" cy="360182"/>
          </a:xfrm>
        </p:spPr>
        <p:txBody>
          <a:bodyPr/>
          <a:lstStyle/>
          <a:p>
            <a:r>
              <a:rPr lang="en-US" dirty="0"/>
              <a:t>Entry Points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1"/>
          </p:nvPr>
        </p:nvSpPr>
        <p:spPr>
          <a:xfrm>
            <a:off x="716980" y="2045497"/>
            <a:ext cx="3632428" cy="360182"/>
          </a:xfrm>
        </p:spPr>
        <p:txBody>
          <a:bodyPr/>
          <a:lstStyle/>
          <a:p>
            <a:r>
              <a:rPr lang="en-US" dirty="0"/>
              <a:t>Output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22"/>
          </p:nvPr>
        </p:nvSpPr>
        <p:spPr>
          <a:xfrm>
            <a:off x="724152" y="2409825"/>
            <a:ext cx="3632428" cy="360182"/>
          </a:xfrm>
        </p:spPr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3"/>
          </p:nvPr>
        </p:nvSpPr>
        <p:spPr>
          <a:xfrm>
            <a:off x="716980" y="2763801"/>
            <a:ext cx="3632428" cy="360182"/>
          </a:xfrm>
        </p:spPr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7" name="Text Placeholder 30">
            <a:extLst>
              <a:ext uri="{FF2B5EF4-FFF2-40B4-BE49-F238E27FC236}">
                <a16:creationId xmlns:a16="http://schemas.microsoft.com/office/drawing/2014/main" id="{D5D6F3C7-8D06-D048-BF3A-A8FC35DE9C35}"/>
              </a:ext>
            </a:extLst>
          </p:cNvPr>
          <p:cNvSpPr txBox="1">
            <a:spLocks/>
          </p:cNvSpPr>
          <p:nvPr/>
        </p:nvSpPr>
        <p:spPr>
          <a:xfrm>
            <a:off x="724152" y="3119690"/>
            <a:ext cx="3631012" cy="360182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Configuration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C179ABBE-23CE-9A4A-9A47-5F6B88370724}"/>
              </a:ext>
            </a:extLst>
          </p:cNvPr>
          <p:cNvSpPr txBox="1">
            <a:spLocks/>
          </p:cNvSpPr>
          <p:nvPr/>
        </p:nvSpPr>
        <p:spPr>
          <a:xfrm>
            <a:off x="351776" y="3114579"/>
            <a:ext cx="356616" cy="360182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7</a:t>
            </a:r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4CB1D01F-C1E3-4C37-904F-5783FED7A99D}"/>
              </a:ext>
            </a:extLst>
          </p:cNvPr>
          <p:cNvSpPr txBox="1">
            <a:spLocks/>
          </p:cNvSpPr>
          <p:nvPr/>
        </p:nvSpPr>
        <p:spPr>
          <a:xfrm>
            <a:off x="724152" y="3470649"/>
            <a:ext cx="3631012" cy="360182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dirty="0"/>
              <a:t>Lazy loading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6E6C06E6-3D1E-413E-AD92-EDE02D10AAE8}"/>
              </a:ext>
            </a:extLst>
          </p:cNvPr>
          <p:cNvSpPr txBox="1">
            <a:spLocks/>
          </p:cNvSpPr>
          <p:nvPr/>
        </p:nvSpPr>
        <p:spPr>
          <a:xfrm>
            <a:off x="351776" y="3457854"/>
            <a:ext cx="356616" cy="360182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0491195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</a:t>
            </a:r>
          </a:p>
        </p:txBody>
      </p:sp>
      <p:pic>
        <p:nvPicPr>
          <p:cNvPr id="12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7790099-2BAC-E047-A25A-F5A46571A38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442" y="1923880"/>
            <a:ext cx="4627644" cy="129574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00160-BC63-054B-87DD-D877764D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546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EEEC9-DBEC-AE4A-9CC3-3C9700FE5A68}"/>
              </a:ext>
            </a:extLst>
          </p:cNvPr>
          <p:cNvSpPr/>
          <p:nvPr/>
        </p:nvSpPr>
        <p:spPr>
          <a:xfrm>
            <a:off x="470566" y="872851"/>
            <a:ext cx="8202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A loader is just a function that takes in a string which contains a source file and returns a string which is then passed to the next loader in the chain. </a:t>
            </a:r>
          </a:p>
          <a:p>
            <a:r>
              <a:rPr lang="en-US" sz="1200" dirty="0"/>
              <a:t>Two Properties :- 1) test 2) 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9729E4-5139-46BB-B20A-94364A8D7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28" y="1430590"/>
            <a:ext cx="3067050" cy="2209800"/>
          </a:xfrm>
          <a:prstGeom prst="rect">
            <a:avLst/>
          </a:prstGeom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A5B25AF1-EB59-4BC6-8075-6B7332725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66" y="1683712"/>
            <a:ext cx="3970959" cy="17760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C92C2C"/>
                </a:solidFill>
                <a:latin typeface="Consolas" panose="020B0609020204030204" pitchFamily="49" charset="0"/>
              </a:rPr>
              <a:t>sass-loader</a:t>
            </a:r>
            <a:r>
              <a:rPr lang="en-US" altLang="en-US" sz="1050" dirty="0">
                <a:solidFill>
                  <a:srgbClr val="212529"/>
                </a:solidFill>
                <a:latin typeface="-apple-system"/>
              </a:rPr>
              <a:t> is a loader for Webpack for compiling SCSS/Sass files.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-loader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interprets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 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 resolves them.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050" dirty="0">
              <a:solidFill>
                <a:srgbClr val="C92C2C"/>
              </a:solidFill>
              <a:latin typeface="Consolas" panose="020B06090202040302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>
                <a:solidFill>
                  <a:srgbClr val="C92C2C"/>
                </a:solidFill>
                <a:latin typeface="Consolas" panose="020B0609020204030204" pitchFamily="49" charset="0"/>
              </a:rPr>
              <a:t>style-loader</a:t>
            </a:r>
            <a:r>
              <a:rPr lang="en-US" altLang="en-US" sz="1050" dirty="0">
                <a:solidFill>
                  <a:srgbClr val="212529"/>
                </a:solidFill>
                <a:latin typeface="-apple-system"/>
              </a:rPr>
              <a:t> injects our styles into our DOM.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rgbClr val="C92C2C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mini-</a:t>
            </a:r>
            <a:r>
              <a:rPr kumimoji="0" lang="en-US" altLang="en-US" sz="1050" b="0" i="0" u="none" strike="noStrike" cap="none" normalizeH="0" baseline="0" dirty="0" err="1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-extract-plugin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extracts our CSS out of the JavaScript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bundle into a separate file, essential for production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637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1A9A08-6F4C-4CF5-9ADC-ECBB81F45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5165A9-B1E8-418A-BDF3-532207FB0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975B048-6C56-439A-BEC3-85843B7C3C59}"/>
              </a:ext>
            </a:extLst>
          </p:cNvPr>
          <p:cNvSpPr>
            <a:spLocks noGrp="1" noChangeArrowheads="1"/>
          </p:cNvSpPr>
          <p:nvPr>
            <p:ph sz="quarter" idx="10"/>
          </p:nvPr>
        </p:nvSpPr>
        <p:spPr bwMode="auto"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style-loader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injects our styles into our DOM.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css-loader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interprets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@import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 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@url()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and resolves them.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rgbClr val="C92C2C"/>
                </a:solidFill>
                <a:effectLst/>
                <a:latin typeface="Consolas" panose="020B0609020204030204" pitchFamily="49" charset="0"/>
              </a:rPr>
              <a:t>mini-css-extract-plugin</a:t>
            </a:r>
            <a:r>
              <a:rPr kumimoji="0" lang="en-US" altLang="en-US" sz="1300" b="0" i="0" u="none" strike="noStrike" cap="none" normalizeH="0" baseline="0">
                <a:ln>
                  <a:noFill/>
                </a:ln>
                <a:solidFill>
                  <a:srgbClr val="212529"/>
                </a:solidFill>
                <a:effectLst/>
                <a:latin typeface="-apple-system"/>
              </a:rPr>
              <a:t> extracts our CSS out of the JavaScript bundle into a separate file, essential for production builds.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061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</p:spTree>
    <p:extLst>
      <p:ext uri="{BB962C8B-B14F-4D97-AF65-F5344CB8AC3E}">
        <p14:creationId xmlns:p14="http://schemas.microsoft.com/office/powerpoint/2010/main" val="2636667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D3C03B-55CB-4A99-9895-93BC9E0C9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837560"/>
            <a:ext cx="8429625" cy="3639190"/>
          </a:xfrm>
        </p:spPr>
        <p:txBody>
          <a:bodyPr/>
          <a:lstStyle/>
          <a:p>
            <a:r>
              <a:rPr lang="en-US" dirty="0"/>
              <a:t>Bundle optimization</a:t>
            </a:r>
          </a:p>
          <a:p>
            <a:r>
              <a:rPr lang="en-US" dirty="0"/>
              <a:t>Asset management and injection of environment variables.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2C902B-D39F-4D36-A01C-F4848D37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" y="1536807"/>
            <a:ext cx="8143875" cy="2835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9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SERVER</a:t>
            </a:r>
          </a:p>
        </p:txBody>
      </p:sp>
    </p:spTree>
    <p:extLst>
      <p:ext uri="{BB962C8B-B14F-4D97-AF65-F5344CB8AC3E}">
        <p14:creationId xmlns:p14="http://schemas.microsoft.com/office/powerpoint/2010/main" val="3078107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Server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80C0E6-DBB1-43DB-9A31-00A2F0E82D82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204647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useful for development (hence the name)</a:t>
            </a:r>
            <a:endParaRPr lang="ru-RU" dirty="0"/>
          </a:p>
          <a:p>
            <a:r>
              <a:rPr lang="en-US" dirty="0"/>
              <a:t>easy to use</a:t>
            </a:r>
            <a:endParaRPr lang="ru-RU" dirty="0"/>
          </a:p>
          <a:p>
            <a:r>
              <a:rPr lang="en-US" dirty="0"/>
              <a:t>live reload</a:t>
            </a:r>
            <a:endParaRPr lang="ru-RU" dirty="0"/>
          </a:p>
          <a:p>
            <a:r>
              <a:rPr lang="en-US" dirty="0"/>
              <a:t>can be used with minimal configuration</a:t>
            </a:r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i="1" dirty="0" err="1"/>
              <a:t>npm</a:t>
            </a:r>
            <a:r>
              <a:rPr lang="en-US" i="1" dirty="0"/>
              <a:t> </a:t>
            </a:r>
            <a:r>
              <a:rPr lang="en-US" i="1" dirty="0" err="1"/>
              <a:t>i</a:t>
            </a:r>
            <a:r>
              <a:rPr lang="en-US" i="1" dirty="0"/>
              <a:t> -D webpack-dev-server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371726D-4355-4D7D-9359-7E2C3F4EA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400" y="3306233"/>
            <a:ext cx="47752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41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0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Lazy loading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80C0E6-DBB1-43DB-9A31-00A2F0E82D82}"/>
              </a:ext>
            </a:extLst>
          </p:cNvPr>
          <p:cNvSpPr txBox="1">
            <a:spLocks/>
          </p:cNvSpPr>
          <p:nvPr/>
        </p:nvSpPr>
        <p:spPr>
          <a:xfrm>
            <a:off x="357188" y="1079500"/>
            <a:ext cx="8429625" cy="204647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9AC-A512-4D00-A79C-FEF979318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512" y="2052637"/>
            <a:ext cx="3990975" cy="10382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538035-BBDE-43DC-BBBB-3A1C88265CF5}"/>
              </a:ext>
            </a:extLst>
          </p:cNvPr>
          <p:cNvSpPr txBox="1"/>
          <p:nvPr/>
        </p:nvSpPr>
        <p:spPr>
          <a:xfrm>
            <a:off x="357187" y="956930"/>
            <a:ext cx="81275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Usually imports are always restricted to the top of the module, but with ES6 deferred imports you can import files conditionally (only when they are needed), and Webpack supports that.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0490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br>
              <a:rPr lang="en-US"/>
            </a:br>
            <a:r>
              <a:rPr lang="en-US"/>
              <a:t>WHY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437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911015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 Questions? All Good?</a:t>
            </a:r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7128CA1-1C4A-F047-AA0D-110371F73E1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181014" y="980272"/>
            <a:ext cx="6781972" cy="35231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EA08E9-7DF9-41CE-B34D-A7145620B44B}"/>
              </a:ext>
            </a:extLst>
          </p:cNvPr>
          <p:cNvSpPr/>
          <p:nvPr/>
        </p:nvSpPr>
        <p:spPr>
          <a:xfrm>
            <a:off x="307361" y="928993"/>
            <a:ext cx="872137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There are two ways to run JavaScript in a browser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Include a script for each functionality; 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Hard to scale - Loading too many scripts (network)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Big .</a:t>
            </a:r>
            <a:r>
              <a:rPr lang="en-US" altLang="en-US" sz="2400" dirty="0" err="1">
                <a:solidFill>
                  <a:schemeClr val="bg1"/>
                </a:solidFill>
                <a:latin typeface="+mj-lt"/>
              </a:rPr>
              <a:t>js</a:t>
            </a: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 file containing all your project code</a:t>
            </a:r>
          </a:p>
          <a:p>
            <a:pPr marL="1143000" lvl="2" indent="-457200">
              <a:buFont typeface="+mj-lt"/>
              <a:buAutoNum type="arabicPeriod"/>
            </a:pPr>
            <a:r>
              <a:rPr lang="en-US" altLang="en-US" sz="2400" dirty="0">
                <a:solidFill>
                  <a:schemeClr val="bg1"/>
                </a:solidFill>
                <a:latin typeface="+mj-lt"/>
              </a:rPr>
              <a:t>Issues - Scope, size, readability and maintainability. </a:t>
            </a:r>
          </a:p>
          <a:p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08944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A0BCD-7C54-4F61-B81E-28E9E0F96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188" y="130628"/>
            <a:ext cx="8255346" cy="437989"/>
          </a:xfrm>
        </p:spPr>
        <p:txBody>
          <a:bodyPr/>
          <a:lstStyle/>
          <a:p>
            <a:r>
              <a:rPr lang="en-US" sz="2800" dirty="0"/>
              <a:t>Why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92BDD-08DB-4E8E-9704-287D9BFEDDD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7188" y="1079499"/>
            <a:ext cx="8429625" cy="3807546"/>
          </a:xfrm>
        </p:spPr>
        <p:txBody>
          <a:bodyPr/>
          <a:lstStyle/>
          <a:p>
            <a:r>
              <a:rPr lang="en-US" dirty="0" err="1"/>
              <a:t>TreeShaking</a:t>
            </a:r>
            <a:r>
              <a:rPr lang="en-US" dirty="0"/>
              <a:t> – Removal of Redundant Code</a:t>
            </a:r>
          </a:p>
          <a:p>
            <a:endParaRPr lang="en-US" dirty="0"/>
          </a:p>
          <a:p>
            <a:r>
              <a:rPr lang="en-US" dirty="0" err="1"/>
              <a:t>Transpiling</a:t>
            </a:r>
            <a:r>
              <a:rPr lang="en-US" dirty="0"/>
              <a:t> with babel</a:t>
            </a:r>
          </a:p>
          <a:p>
            <a:endParaRPr lang="en-US" dirty="0"/>
          </a:p>
          <a:p>
            <a:r>
              <a:rPr lang="en-US" dirty="0"/>
              <a:t>Minification</a:t>
            </a:r>
          </a:p>
          <a:p>
            <a:endParaRPr lang="en-US" dirty="0"/>
          </a:p>
          <a:p>
            <a:r>
              <a:rPr lang="en-US" dirty="0"/>
              <a:t>Asset Management</a:t>
            </a:r>
          </a:p>
          <a:p>
            <a:endParaRPr lang="en-US" dirty="0"/>
          </a:p>
          <a:p>
            <a:r>
              <a:rPr lang="en-US" dirty="0"/>
              <a:t>Customize </a:t>
            </a:r>
          </a:p>
          <a:p>
            <a:endParaRPr lang="en-US" dirty="0"/>
          </a:p>
          <a:p>
            <a:r>
              <a:rPr lang="en-US" dirty="0"/>
              <a:t>File Names </a:t>
            </a:r>
            <a:r>
              <a:rPr lang="en-US"/>
              <a:t>to hashes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07B58-AFDE-491F-B1C8-0A2A6EABE2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4259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75389-5E44-E748-BC5C-0BA447743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0DB79-90AF-F04D-8589-25CCBFBF8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601C2E-6886-6D47-9047-250767685FF0}"/>
              </a:ext>
            </a:extLst>
          </p:cNvPr>
          <p:cNvSpPr txBox="1">
            <a:spLocks/>
          </p:cNvSpPr>
          <p:nvPr/>
        </p:nvSpPr>
        <p:spPr>
          <a:xfrm>
            <a:off x="478372" y="727327"/>
            <a:ext cx="8429625" cy="514838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</a:pPr>
            <a:r>
              <a:rPr lang="en-US" dirty="0">
                <a:solidFill>
                  <a:srgbClr val="222222"/>
                </a:solidFill>
                <a:latin typeface="Calibri Light"/>
              </a:rPr>
              <a:t>Webpack is a utility for bundling JavaScript applications. It takes in the source files of your application (which can be written in many different languages) and </a:t>
            </a:r>
            <a:r>
              <a:rPr lang="en-US" i="1" dirty="0">
                <a:solidFill>
                  <a:srgbClr val="222222"/>
                </a:solidFill>
                <a:latin typeface="Calibri Light"/>
              </a:rPr>
              <a:t>bundles </a:t>
            </a:r>
            <a:r>
              <a:rPr lang="en-US" dirty="0">
                <a:solidFill>
                  <a:srgbClr val="222222"/>
                </a:solidFill>
                <a:latin typeface="Calibri Light"/>
              </a:rPr>
              <a:t>them together into big packs of assets for the browser (JavaScript, HTML, CSS).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42EA1-F0F5-AB41-AA94-22E0AACB4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73" y="1242165"/>
            <a:ext cx="8017252" cy="349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9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68B7E75-EEAD-4666-975F-547C3BB8552D}"/>
              </a:ext>
            </a:extLst>
          </p:cNvPr>
          <p:cNvSpPr/>
          <p:nvPr/>
        </p:nvSpPr>
        <p:spPr>
          <a:xfrm>
            <a:off x="714783" y="2103006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index.js</a:t>
            </a:r>
            <a:endParaRPr lang="ru-RU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2A425CC-508B-41DD-9A6D-AB1CEFF1FA91}"/>
              </a:ext>
            </a:extLst>
          </p:cNvPr>
          <p:cNvSpPr/>
          <p:nvPr/>
        </p:nvSpPr>
        <p:spPr>
          <a:xfrm>
            <a:off x="2111193" y="2098159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components/Foo.js</a:t>
            </a:r>
            <a:endParaRPr lang="ru-RU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DDC206-13FA-4C44-A469-2695A6B1FF55}"/>
              </a:ext>
            </a:extLst>
          </p:cNvPr>
          <p:cNvSpPr/>
          <p:nvPr/>
        </p:nvSpPr>
        <p:spPr>
          <a:xfrm>
            <a:off x="2111192" y="2868159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Bar.js</a:t>
            </a:r>
            <a:endParaRPr lang="ru-RU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A41ECC-633F-4160-8E9D-B13CE473DD91}"/>
              </a:ext>
            </a:extLst>
          </p:cNvPr>
          <p:cNvSpPr/>
          <p:nvPr/>
        </p:nvSpPr>
        <p:spPr>
          <a:xfrm>
            <a:off x="3489879" y="1854067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Baz.js</a:t>
            </a:r>
            <a:endParaRPr lang="ru-RU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9AC5324-B881-470F-8F33-1D3A62B0EDBD}"/>
              </a:ext>
            </a:extLst>
          </p:cNvPr>
          <p:cNvSpPr/>
          <p:nvPr/>
        </p:nvSpPr>
        <p:spPr>
          <a:xfrm>
            <a:off x="3489878" y="2571750"/>
            <a:ext cx="1000603" cy="50327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components/ Faz.js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FDEA36-0315-4B28-806A-6AD5537DF430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1715386" y="2349796"/>
            <a:ext cx="395807" cy="4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643733-1A55-44C1-B875-1718DAB07C39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3111796" y="2105704"/>
            <a:ext cx="378083" cy="244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3FCB0EF-B8F2-4DB6-84D5-CC663942688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3111796" y="2349796"/>
            <a:ext cx="378082" cy="473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11B504-D05C-4D3F-B107-7E02528A8B6C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1715386" y="2354643"/>
            <a:ext cx="395806" cy="76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FD8F8B7-8827-4ABB-B925-3CB92BA5008F}"/>
              </a:ext>
            </a:extLst>
          </p:cNvPr>
          <p:cNvSpPr/>
          <p:nvPr/>
        </p:nvSpPr>
        <p:spPr>
          <a:xfrm>
            <a:off x="5897526" y="1938885"/>
            <a:ext cx="2239926" cy="126572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bundle.js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FC7D5F7E-4107-4E59-B074-64D429192FCA}"/>
              </a:ext>
            </a:extLst>
          </p:cNvPr>
          <p:cNvSpPr/>
          <p:nvPr/>
        </p:nvSpPr>
        <p:spPr>
          <a:xfrm>
            <a:off x="4816546" y="2278967"/>
            <a:ext cx="815163" cy="473591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1491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9" y="1620704"/>
            <a:ext cx="3986212" cy="3054350"/>
          </a:xfrm>
        </p:spPr>
        <p:txBody>
          <a:bodyPr/>
          <a:lstStyle/>
          <a:p>
            <a:r>
              <a:rPr lang="en-US" dirty="0"/>
              <a:t>can work with some file formats out of the box</a:t>
            </a:r>
            <a:r>
              <a:rPr lang="ru" dirty="0"/>
              <a:t>,</a:t>
            </a:r>
          </a:p>
          <a:p>
            <a:r>
              <a:rPr lang="en-US" dirty="0"/>
              <a:t>dev-server</a:t>
            </a:r>
            <a:r>
              <a:rPr lang="ru" dirty="0"/>
              <a:t>,</a:t>
            </a:r>
          </a:p>
          <a:p>
            <a:r>
              <a:rPr lang="en-US" dirty="0"/>
              <a:t>watcher</a:t>
            </a:r>
            <a:r>
              <a:rPr lang="ru" dirty="0"/>
              <a:t>,</a:t>
            </a:r>
          </a:p>
          <a:p>
            <a:r>
              <a:rPr lang="en-US" dirty="0"/>
              <a:t>multiple bundles, common chunks,</a:t>
            </a:r>
          </a:p>
          <a:p>
            <a:r>
              <a:rPr lang="en-US" dirty="0"/>
              <a:t>build modes (dev, prod),</a:t>
            </a:r>
          </a:p>
          <a:p>
            <a:r>
              <a:rPr lang="en-US" dirty="0"/>
              <a:t>minor optimization</a:t>
            </a:r>
          </a:p>
          <a:p>
            <a:endParaRPr lang="en-US" dirty="0"/>
          </a:p>
        </p:txBody>
      </p:sp>
      <p:pic>
        <p:nvPicPr>
          <p:cNvPr id="2" name="Picture Placeholder 1">
            <a:extLst>
              <a:ext uri="{FF2B5EF4-FFF2-40B4-BE49-F238E27FC236}">
                <a16:creationId xmlns:a16="http://schemas.microsoft.com/office/drawing/2014/main" id="{F2E14377-0004-E742-AD84-A5CD729F47E2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5584" r="15584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WEBPACK FEATURES:</a:t>
            </a:r>
            <a:endParaRPr lang="r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800160-BC63-054B-87DD-D877764D4B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101272"/>
      </p:ext>
    </p:extLst>
  </p:cSld>
  <p:clrMapOvr>
    <a:masterClrMapping/>
  </p:clrMapOvr>
</p:sld>
</file>

<file path=ppt/theme/theme1.xml><?xml version="1.0" encoding="utf-8"?>
<a:theme xmlns:a="http://schemas.openxmlformats.org/drawingml/2006/main" name="Covers">
  <a:themeElements>
    <a:clrScheme name="Custom 6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464547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740A320D-646C-4C12-89B1-0B127236B0F7}"/>
    </a:ext>
  </a:extLst>
</a:theme>
</file>

<file path=ppt/theme/theme2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3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7743755D7D314CBDCFF819BBF257D3" ma:contentTypeVersion="5" ma:contentTypeDescription="Create a new document." ma:contentTypeScope="" ma:versionID="cb89b1a2242e75bde1924e2f9bb00d8d">
  <xsd:schema xmlns:xsd="http://www.w3.org/2001/XMLSchema" xmlns:xs="http://www.w3.org/2001/XMLSchema" xmlns:p="http://schemas.microsoft.com/office/2006/metadata/properties" xmlns:ns2="5ede5379-f79c-4964-9301-1140f96aa672" xmlns:ns3="a435e5aa-5e81-42b9-b33b-4f939a73c4ef" targetNamespace="http://schemas.microsoft.com/office/2006/metadata/properties" ma:root="true" ma:fieldsID="519cc8656249a99c787ceaeb352ec4a6" ns2:_="" ns3:_="">
    <xsd:import namespace="5ede5379-f79c-4964-9301-1140f96aa672"/>
    <xsd:import namespace="a435e5aa-5e81-42b9-b33b-4f939a73c4ef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de5379-f79c-4964-9301-1140f96aa672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35e5aa-5e81-42b9-b33b-4f939a73c4e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5ede5379-f79c-4964-9301-1140f96aa672">DOCID-199828462-1711</_dlc_DocId>
    <_dlc_DocIdUrl xmlns="5ede5379-f79c-4964-9301-1140f96aa672">
      <Url>https://epam.sharepoint.com/sites/LMSO/_layouts/15/DocIdRedir.aspx?ID=DOCID-199828462-1711</Url>
      <Description>DOCID-199828462-1711</Description>
    </_dlc_DocIdUrl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6122A90-FE78-4A95-A1B1-1111317094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ede5379-f79c-4964-9301-1140f96aa672"/>
    <ds:schemaRef ds:uri="a435e5aa-5e81-42b9-b33b-4f939a73c4e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08B5A0E-CE06-4518-8649-856A0FEC0859}">
  <ds:schemaRefs>
    <ds:schemaRef ds:uri="http://schemas.microsoft.com/office/2006/metadata/properties"/>
    <ds:schemaRef ds:uri="http://schemas.microsoft.com/office/infopath/2007/PartnerControls"/>
    <ds:schemaRef ds:uri="5ede5379-f79c-4964-9301-1140f96aa672"/>
  </ds:schemaRefs>
</ds:datastoreItem>
</file>

<file path=customXml/itemProps3.xml><?xml version="1.0" encoding="utf-8"?>
<ds:datastoreItem xmlns:ds="http://schemas.openxmlformats.org/officeDocument/2006/customXml" ds:itemID="{4B3FB54B-80FD-4871-A697-B56BF08DED51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1E83A4AF-F061-4854-A8A4-FC1B364C389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2465</TotalTime>
  <Words>386</Words>
  <Application>Microsoft Office PowerPoint</Application>
  <PresentationFormat>On-screen Show (16:9)</PresentationFormat>
  <Paragraphs>159</Paragraphs>
  <Slides>31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Covers</vt:lpstr>
      <vt:lpstr>General</vt:lpstr>
      <vt:lpstr>Breakers</vt:lpstr>
      <vt:lpstr>WEBPACK version 4</vt:lpstr>
      <vt:lpstr>Agenda</vt:lpstr>
      <vt:lpstr>  WHY</vt:lpstr>
      <vt:lpstr>PowerPoint Presentation</vt:lpstr>
      <vt:lpstr>Why ?</vt:lpstr>
      <vt:lpstr>overview</vt:lpstr>
      <vt:lpstr>Overview</vt:lpstr>
      <vt:lpstr>Overview</vt:lpstr>
      <vt:lpstr>Overview</vt:lpstr>
      <vt:lpstr>mode</vt:lpstr>
      <vt:lpstr>PowerPoint Presentation</vt:lpstr>
      <vt:lpstr>ENTRY POINTS</vt:lpstr>
      <vt:lpstr>Entry Points</vt:lpstr>
      <vt:lpstr>PowerPoint Presentation</vt:lpstr>
      <vt:lpstr>PowerPoint Presentation</vt:lpstr>
      <vt:lpstr>PowerPoint Presentation</vt:lpstr>
      <vt:lpstr>output</vt:lpstr>
      <vt:lpstr>Output</vt:lpstr>
      <vt:lpstr>CONFIGURATION</vt:lpstr>
      <vt:lpstr>Configuration</vt:lpstr>
      <vt:lpstr>loaders</vt:lpstr>
      <vt:lpstr>Loaders</vt:lpstr>
      <vt:lpstr>PowerPoint Presentation</vt:lpstr>
      <vt:lpstr>plugins</vt:lpstr>
      <vt:lpstr>Plugins</vt:lpstr>
      <vt:lpstr>DEV SERVER</vt:lpstr>
      <vt:lpstr>Dev Server</vt:lpstr>
      <vt:lpstr>lazy loading</vt:lpstr>
      <vt:lpstr>Lazy loading</vt:lpstr>
      <vt:lpstr>Questions</vt:lpstr>
      <vt:lpstr>No Questions? All Good?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Jennifer Markowitz</dc:creator>
  <cp:lastModifiedBy>Nitin Jaryal</cp:lastModifiedBy>
  <cp:revision>102</cp:revision>
  <dcterms:created xsi:type="dcterms:W3CDTF">2018-01-26T19:23:30Z</dcterms:created>
  <dcterms:modified xsi:type="dcterms:W3CDTF">2022-04-22T04:12:56Z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0x010100707743755D7D314CBDCFF819BBF257D3</vt:lpwstr>
  </property>
  <property fmtid="{D5CDD505-2E9C-101B-9397-08002B2CF9AE}" pid="3" name="_dlc_DocIdItemGuid">
    <vt:lpwstr>e3c546ae-2110-4ff5-9ba8-91154a3c382f</vt:lpwstr>
  </property>
</Properties>
</file>